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Be Vietnam" charset="1" panose="00000500000000000000"/>
      <p:regular r:id="rId33"/>
    </p:embeddedFont>
    <p:embeddedFont>
      <p:font typeface="IBM Plex Sans" charset="1" panose="020B0503050203000203"/>
      <p:regular r:id="rId34"/>
    </p:embeddedFont>
    <p:embeddedFont>
      <p:font typeface="Retropix" charset="1" panose="00000000000000000000"/>
      <p:regular r:id="rId35"/>
    </p:embeddedFont>
    <p:embeddedFont>
      <p:font typeface="Be Vietnam Ultra-Bold" charset="1" panose="00000900000000000000"/>
      <p:regular r:id="rId36"/>
    </p:embeddedFont>
    <p:embeddedFont>
      <p:font typeface="Inter" charset="1" panose="020B0502030000000004"/>
      <p:regular r:id="rId37"/>
    </p:embeddedFont>
    <p:embeddedFont>
      <p:font typeface="Arimo Bold" charset="1" panose="020B0704020202020204"/>
      <p:regular r:id="rId38"/>
    </p:embeddedFont>
    <p:embeddedFont>
      <p:font typeface="Arimo" charset="1" panose="020B0604020202020204"/>
      <p:regular r:id="rId39"/>
    </p:embeddedFont>
    <p:embeddedFont>
      <p:font typeface="Canva Sans" charset="1" panose="020B0503030501040103"/>
      <p:regular r:id="rId40"/>
    </p:embeddedFont>
    <p:embeddedFont>
      <p:font typeface="Canva Sans Bold" charset="1" panose="020B0803030501040103"/>
      <p:regular r:id="rId41"/>
    </p:embeddedFont>
    <p:embeddedFont>
      <p:font typeface="Canva Sans Bold Italics" charset="1" panose="020B0803030501040103"/>
      <p:regular r:id="rId42"/>
    </p:embeddedFont>
    <p:embeddedFont>
      <p:font typeface="Be Vietnam Ultra-Bold Italics" charset="1" panose="00000900000000000000"/>
      <p:regular r:id="rId43"/>
    </p:embeddedFont>
    <p:embeddedFont>
      <p:font typeface="Red Hat Display Bold" charset="1" panose="02010803040201060303"/>
      <p:regular r:id="rId44"/>
    </p:embeddedFont>
    <p:embeddedFont>
      <p:font typeface="IBM Plex Sans Bold" charset="1" panose="020B08030502030002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36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7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gif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3899880" y="2316345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8" y="0"/>
                </a:lnTo>
                <a:lnTo>
                  <a:pt x="16909588" y="6118197"/>
                </a:lnTo>
                <a:lnTo>
                  <a:pt x="0" y="6118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365081"/>
            <a:ext cx="10893320" cy="50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3"/>
              </a:lnSpc>
            </a:pPr>
            <a:r>
              <a:rPr lang="en-US" sz="9634">
                <a:solidFill>
                  <a:srgbClr val="F8F8F8"/>
                </a:solidFill>
                <a:latin typeface="Be Vietnam"/>
                <a:ea typeface="Be Vietnam"/>
                <a:cs typeface="Be Vietnam"/>
                <a:sym typeface="Be Vietnam"/>
              </a:rPr>
              <a:t>DYNAMIC LOAD BALANCING WITH HORIZONTAL SCALING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477760"/>
            <a:ext cx="663194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 with Codes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(Cloud Computing)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36065"/>
            <a:ext cx="616511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Round Robin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33894"/>
            <a:ext cx="48416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Pros and Cons?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022334"/>
            <a:ext cx="616511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b="true" sz="4400" i="true" u="sng">
                <a:solidFill>
                  <a:srgbClr val="F8F8F8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Pros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15943" y="4022334"/>
            <a:ext cx="616511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b="true" sz="4400" i="true" u="sng">
                <a:solidFill>
                  <a:srgbClr val="F8F8F8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Cons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6971" y="5070084"/>
            <a:ext cx="814099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Simple to implement.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Distributes requests evenly.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No server state tracking is required.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7999" y="5070084"/>
            <a:ext cx="836000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Doesn't consider server load.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May overload slower servers.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May result in request latency if some servers are slower.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3118282" y="-3967744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126740"/>
            <a:ext cx="13226109" cy="2773482"/>
            <a:chOff x="0" y="0"/>
            <a:chExt cx="17634812" cy="36979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699345"/>
              <a:ext cx="17634812" cy="2998632"/>
            </a:xfrm>
            <a:custGeom>
              <a:avLst/>
              <a:gdLst/>
              <a:ahLst/>
              <a:cxnLst/>
              <a:rect r="r" b="b" t="t" l="l"/>
              <a:pathLst>
                <a:path h="2998632" w="17634812">
                  <a:moveTo>
                    <a:pt x="0" y="0"/>
                  </a:moveTo>
                  <a:lnTo>
                    <a:pt x="17634812" y="0"/>
                  </a:lnTo>
                  <a:lnTo>
                    <a:pt x="17634812" y="2998632"/>
                  </a:lnTo>
                  <a:lnTo>
                    <a:pt x="0" y="2998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78241" cy="877966"/>
            </a:xfrm>
            <a:custGeom>
              <a:avLst/>
              <a:gdLst/>
              <a:ahLst/>
              <a:cxnLst/>
              <a:rect r="r" b="b" t="t" l="l"/>
              <a:pathLst>
                <a:path h="877966" w="5778241">
                  <a:moveTo>
                    <a:pt x="0" y="0"/>
                  </a:moveTo>
                  <a:lnTo>
                    <a:pt x="5778241" y="0"/>
                  </a:lnTo>
                  <a:lnTo>
                    <a:pt x="5778241" y="877966"/>
                  </a:lnTo>
                  <a:lnTo>
                    <a:pt x="0" y="877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536065"/>
            <a:ext cx="616511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Round Robin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57422"/>
            <a:ext cx="16009139" cy="269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We have an array `servers` containing healthy servers.</a:t>
            </a:r>
          </a:p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The selected server is chosen by </a:t>
            </a:r>
            <a:r>
              <a:rPr lang="en-US" sz="3100" u="sng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index % len(servers)</a:t>
            </a: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to avoid arrayOutOfBound error. </a:t>
            </a:r>
          </a:p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We will select the server in a</a:t>
            </a:r>
            <a:r>
              <a:rPr lang="en-US" sz="3100" u="sng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circular loop </a:t>
            </a: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and then </a:t>
            </a:r>
            <a:r>
              <a:rPr lang="en-US" sz="3100" u="sng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increment the index </a:t>
            </a: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to server next request.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36065"/>
            <a:ext cx="852593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Least Connections: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33894"/>
            <a:ext cx="48416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 of algorithms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64161"/>
            <a:ext cx="15793146" cy="124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535" spc="21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Directs traffic to the server with the </a:t>
            </a:r>
            <a:r>
              <a:rPr lang="en-US" sz="3535" spc="21" u="sng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fewest active connections</a:t>
            </a:r>
            <a:r>
              <a:rPr lang="en-US" sz="3535" spc="21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, optimizing resource utilization and enhancing response times.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36065"/>
            <a:ext cx="1113569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Least Connections: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33894"/>
            <a:ext cx="48416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Pros and Cons?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022334"/>
            <a:ext cx="616511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b="true" sz="4400" i="true" u="sng">
                <a:solidFill>
                  <a:srgbClr val="F8F8F8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Pros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15943" y="4022334"/>
            <a:ext cx="616511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b="true" sz="4400" i="true" u="sng">
                <a:solidFill>
                  <a:srgbClr val="F8F8F8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Cons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4648" y="5070084"/>
            <a:ext cx="945335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Directly accounts for active connections.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Better for servers with varying capacities.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Helps prevent server overload by considering active connections.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7999" y="5070084"/>
            <a:ext cx="8360001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Requires tracking connection counts.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Overhead for managing connections.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Doesn't account for the processing time of ongoing requests.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3118282" y="-3967744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7147" y="2316007"/>
            <a:ext cx="13576449" cy="3634219"/>
            <a:chOff x="0" y="0"/>
            <a:chExt cx="18101932" cy="48456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750063"/>
              <a:ext cx="18101932" cy="4095562"/>
            </a:xfrm>
            <a:custGeom>
              <a:avLst/>
              <a:gdLst/>
              <a:ahLst/>
              <a:cxnLst/>
              <a:rect r="r" b="b" t="t" l="l"/>
              <a:pathLst>
                <a:path h="4095562" w="18101932">
                  <a:moveTo>
                    <a:pt x="0" y="0"/>
                  </a:moveTo>
                  <a:lnTo>
                    <a:pt x="18101932" y="0"/>
                  </a:lnTo>
                  <a:lnTo>
                    <a:pt x="18101932" y="4095562"/>
                  </a:lnTo>
                  <a:lnTo>
                    <a:pt x="0" y="4095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34449" cy="750063"/>
            </a:xfrm>
            <a:custGeom>
              <a:avLst/>
              <a:gdLst/>
              <a:ahLst/>
              <a:cxnLst/>
              <a:rect r="r" b="b" t="t" l="l"/>
              <a:pathLst>
                <a:path h="750063" w="7434449">
                  <a:moveTo>
                    <a:pt x="0" y="0"/>
                  </a:moveTo>
                  <a:lnTo>
                    <a:pt x="7434449" y="0"/>
                  </a:lnTo>
                  <a:lnTo>
                    <a:pt x="7434449" y="750063"/>
                  </a:lnTo>
                  <a:lnTo>
                    <a:pt x="0" y="750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019175"/>
            <a:ext cx="862226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Least Connections: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890" y="6113582"/>
            <a:ext cx="16009139" cy="269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We </a:t>
            </a:r>
            <a:r>
              <a:rPr lang="en-US" sz="3100" u="sng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track active connections for each server</a:t>
            </a: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in the `connectionsCount` object, </a:t>
            </a:r>
            <a:r>
              <a:rPr lang="en-US" sz="3100" u="sng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using the server's URL as the key.</a:t>
            </a: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The</a:t>
            </a:r>
            <a:r>
              <a:rPr lang="en-US" sz="3100" u="sng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server with the fewest active connections is selected</a:t>
            </a: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for the next request.</a:t>
            </a:r>
          </a:p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After a server is selected, its connection </a:t>
            </a:r>
            <a:r>
              <a:rPr lang="en-US" sz="3100" u="sng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count is incremented</a:t>
            </a: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and then </a:t>
            </a:r>
            <a:r>
              <a:rPr lang="en-US" sz="3100" u="sng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decremented when req leaves.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499097" y="5739958"/>
            <a:ext cx="13006341" cy="3139462"/>
          </a:xfrm>
          <a:custGeom>
            <a:avLst/>
            <a:gdLst/>
            <a:ahLst/>
            <a:cxnLst/>
            <a:rect r="r" b="b" t="t" l="l"/>
            <a:pathLst>
              <a:path h="3139462" w="13006341">
                <a:moveTo>
                  <a:pt x="0" y="0"/>
                </a:moveTo>
                <a:lnTo>
                  <a:pt x="13006341" y="0"/>
                </a:lnTo>
                <a:lnTo>
                  <a:pt x="13006341" y="3139462"/>
                </a:lnTo>
                <a:lnTo>
                  <a:pt x="0" y="3139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52945"/>
            <a:ext cx="9219937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Least Response Time</a:t>
            </a:r>
          </a:p>
          <a:p>
            <a:pPr algn="l">
              <a:lnSpc>
                <a:spcPts val="84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02484"/>
            <a:ext cx="48416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 of algorithms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64161"/>
            <a:ext cx="15793146" cy="124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535" spc="21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Routes requests to the </a:t>
            </a:r>
            <a:r>
              <a:rPr lang="en-US" sz="3535" spc="21" u="sng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server that has the lowest response time</a:t>
            </a:r>
            <a:r>
              <a:rPr lang="en-US" sz="3535" spc="21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, improving overall performance and user experience.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050758"/>
            <a:ext cx="616511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Output: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0890" y="2678186"/>
            <a:ext cx="48416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Pros and Cons?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022334"/>
            <a:ext cx="616511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b="true" sz="4400" i="true" u="sng">
                <a:solidFill>
                  <a:srgbClr val="F8F8F8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Pros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15943" y="4022334"/>
            <a:ext cx="616511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b="true" sz="4400" i="true" u="sng">
                <a:solidFill>
                  <a:srgbClr val="F8F8F8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Cons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648" y="5070084"/>
            <a:ext cx="932205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Improves user experience by minimizing latency.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Adapts well to varying server performance.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Efficiently utilizes faster servers.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7999" y="5070084"/>
            <a:ext cx="836000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Requires continuous monitoring of response times, adding overhead.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Its performance is dependent on how good the response time estimates are.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272317"/>
            <a:ext cx="9219937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Least Response Time</a:t>
            </a:r>
          </a:p>
          <a:p>
            <a:pPr algn="l">
              <a:lnSpc>
                <a:spcPts val="8400"/>
              </a:lnSpc>
            </a:pPr>
          </a:p>
        </p:txBody>
      </p:sp>
    </p:spTree>
  </p:cSld>
  <p:clrMapOvr>
    <a:masterClrMapping/>
  </p:clrMapOvr>
  <p:transition spd="fast">
    <p:wipe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3118282" y="-3967744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03666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Least Response Time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264312"/>
            <a:ext cx="11189520" cy="3349543"/>
          </a:xfrm>
          <a:custGeom>
            <a:avLst/>
            <a:gdLst/>
            <a:ahLst/>
            <a:cxnLst/>
            <a:rect r="r" b="b" t="t" l="l"/>
            <a:pathLst>
              <a:path h="3349543" w="11189520">
                <a:moveTo>
                  <a:pt x="0" y="0"/>
                </a:moveTo>
                <a:lnTo>
                  <a:pt x="11189520" y="0"/>
                </a:lnTo>
                <a:lnTo>
                  <a:pt x="11189520" y="3349543"/>
                </a:lnTo>
                <a:lnTo>
                  <a:pt x="0" y="3349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0890" y="6113582"/>
            <a:ext cx="16009139" cy="269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Response time calculated as `</a:t>
            </a:r>
            <a:r>
              <a:rPr lang="en-US" sz="3100" u="sng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response recieve time - request start time</a:t>
            </a: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`</a:t>
            </a:r>
          </a:p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Uses a `responseTime` object to </a:t>
            </a:r>
            <a:r>
              <a:rPr lang="en-US" sz="3100" u="sng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store each server's response time</a:t>
            </a: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Uses `reduce` to </a:t>
            </a:r>
            <a:r>
              <a:rPr lang="en-US" sz="3100" u="sng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find the server with the lowest response time</a:t>
            </a: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Sends the request to the selected server.</a:t>
            </a:r>
          </a:p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Records the processing time in `responseTime` for future comparisons.</a:t>
            </a:r>
          </a:p>
        </p:txBody>
      </p:sp>
    </p:spTree>
  </p:cSld>
  <p:clrMapOvr>
    <a:masterClrMapping/>
  </p:clrMapOvr>
  <p:transition spd="fast">
    <p:wipe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925273" y="5247577"/>
            <a:ext cx="7961733" cy="4010723"/>
          </a:xfrm>
          <a:custGeom>
            <a:avLst/>
            <a:gdLst/>
            <a:ahLst/>
            <a:cxnLst/>
            <a:rect r="r" b="b" t="t" l="l"/>
            <a:pathLst>
              <a:path h="4010723" w="7961733">
                <a:moveTo>
                  <a:pt x="0" y="0"/>
                </a:moveTo>
                <a:lnTo>
                  <a:pt x="7961733" y="0"/>
                </a:lnTo>
                <a:lnTo>
                  <a:pt x="7961733" y="4010723"/>
                </a:lnTo>
                <a:lnTo>
                  <a:pt x="0" y="4010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0890" y="1552575"/>
            <a:ext cx="1131494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Least resource Utilization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0890" y="3329630"/>
            <a:ext cx="48416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 of algorithms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40189"/>
            <a:ext cx="15793146" cy="186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535" spc="21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Use metrics like CPU usage, connections count, response time to calculate server score and select the most suitable server based on current workload conditions.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0890" y="6118200"/>
            <a:ext cx="616511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Output:</a:t>
            </a:r>
          </a:p>
        </p:txBody>
      </p:sp>
    </p:spTree>
  </p:cSld>
  <p:clrMapOvr>
    <a:masterClrMapping/>
  </p:clrMapOvr>
  <p:transition spd="fast">
    <p:cover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0890" y="3093329"/>
            <a:ext cx="48416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Pros and Cons?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022334"/>
            <a:ext cx="616511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b="true" sz="4400" i="true" u="sng">
                <a:solidFill>
                  <a:srgbClr val="F8F8F8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Pros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15943" y="4022334"/>
            <a:ext cx="616511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b="true" sz="4400" i="true" u="sng">
                <a:solidFill>
                  <a:srgbClr val="F8F8F8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Cons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648" y="5070084"/>
            <a:ext cx="932205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Balances load based on server performance.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Efficient resource usage.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Adapts to changes in server workload in real time.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7999" y="5070084"/>
            <a:ext cx="8360001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Requires real-time CPU monitoring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More complex to implement and manage.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May favor servers that are slower but have lower CPU utilization at the moment.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890" y="1552575"/>
            <a:ext cx="1109332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Least resource Utilization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341177" y="-506914"/>
            <a:ext cx="6862301" cy="686230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08017"/>
            <a:ext cx="7365759" cy="3430754"/>
            <a:chOff x="0" y="0"/>
            <a:chExt cx="9821012" cy="45743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821012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b="true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Problem Statement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51615"/>
              <a:ext cx="802891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867086"/>
            <a:ext cx="11968985" cy="642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0423" indent="-305212" lvl="1">
              <a:lnSpc>
                <a:spcPts val="3958"/>
              </a:lnSpc>
              <a:buFont typeface="Arial"/>
              <a:buChar char="•"/>
            </a:pPr>
            <a:r>
              <a:rPr lang="en-US" sz="2827">
                <a:solidFill>
                  <a:srgbClr val="01003B"/>
                </a:solidFill>
                <a:latin typeface="Inter"/>
                <a:ea typeface="Inter"/>
                <a:cs typeface="Inter"/>
                <a:sym typeface="Inter"/>
              </a:rPr>
              <a:t>As web applications experience varying levels of traffic, ensuring smooth performance and minimizing server downtime and </a:t>
            </a:r>
            <a:r>
              <a:rPr lang="en-US" sz="2827" u="sng">
                <a:solidFill>
                  <a:srgbClr val="01003B"/>
                </a:solidFill>
                <a:latin typeface="Inter"/>
                <a:ea typeface="Inter"/>
                <a:cs typeface="Inter"/>
                <a:sym typeface="Inter"/>
              </a:rPr>
              <a:t>balancing load becomes crucial. </a:t>
            </a:r>
          </a:p>
          <a:p>
            <a:pPr algn="l">
              <a:lnSpc>
                <a:spcPts val="3958"/>
              </a:lnSpc>
            </a:pPr>
          </a:p>
          <a:p>
            <a:pPr algn="l" marL="610423" indent="-305212" lvl="1">
              <a:lnSpc>
                <a:spcPts val="3958"/>
              </a:lnSpc>
              <a:buFont typeface="Arial"/>
              <a:buChar char="•"/>
            </a:pPr>
            <a:r>
              <a:rPr lang="en-US" sz="2827">
                <a:solidFill>
                  <a:srgbClr val="01003B"/>
                </a:solidFill>
                <a:latin typeface="Inter"/>
                <a:ea typeface="Inter"/>
                <a:cs typeface="Inter"/>
                <a:sym typeface="Inter"/>
              </a:rPr>
              <a:t>In highly distributed systems, managing server load efficiently is a key challenge. When multiple servers handle user requests, some servers may become overloaded, while others may remain </a:t>
            </a:r>
            <a:r>
              <a:rPr lang="en-US" sz="2827" u="sng">
                <a:solidFill>
                  <a:srgbClr val="01003B"/>
                </a:solidFill>
                <a:latin typeface="Inter"/>
                <a:ea typeface="Inter"/>
                <a:cs typeface="Inter"/>
                <a:sym typeface="Inter"/>
              </a:rPr>
              <a:t>underutilized, managed by horizontal scaling.</a:t>
            </a:r>
          </a:p>
          <a:p>
            <a:pPr algn="l">
              <a:lnSpc>
                <a:spcPts val="3958"/>
              </a:lnSpc>
            </a:pPr>
          </a:p>
          <a:p>
            <a:pPr algn="l" marL="610423" indent="-305212" lvl="1">
              <a:lnSpc>
                <a:spcPts val="3958"/>
              </a:lnSpc>
              <a:spcBef>
                <a:spcPct val="0"/>
              </a:spcBef>
              <a:buFont typeface="Arial"/>
              <a:buChar char="•"/>
            </a:pPr>
            <a:r>
              <a:rPr lang="en-US" sz="2827">
                <a:solidFill>
                  <a:srgbClr val="01003B"/>
                </a:solidFill>
                <a:latin typeface="Inter"/>
                <a:ea typeface="Inter"/>
                <a:cs typeface="Inter"/>
                <a:sym typeface="Inter"/>
              </a:rPr>
              <a:t>This leads to performance degradation, increased response times, and higher operational costs. Additionally, the failure of any individual server can</a:t>
            </a:r>
            <a:r>
              <a:rPr lang="en-US" sz="2827" u="sng">
                <a:solidFill>
                  <a:srgbClr val="01003B"/>
                </a:solidFill>
                <a:latin typeface="Inter"/>
                <a:ea typeface="Inter"/>
                <a:cs typeface="Inter"/>
                <a:sym typeface="Inter"/>
              </a:rPr>
              <a:t> cause service disruption unless proper fault tolerance </a:t>
            </a:r>
            <a:r>
              <a:rPr lang="en-US" sz="2827">
                <a:solidFill>
                  <a:srgbClr val="01003B"/>
                </a:solidFill>
                <a:latin typeface="Inter"/>
                <a:ea typeface="Inter"/>
                <a:cs typeface="Inter"/>
                <a:sym typeface="Inter"/>
              </a:rPr>
              <a:t>is implemented.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562625" y="8616093"/>
            <a:ext cx="1393349" cy="1284415"/>
          </a:xfrm>
          <a:custGeom>
            <a:avLst/>
            <a:gdLst/>
            <a:ahLst/>
            <a:cxnLst/>
            <a:rect r="r" b="b" t="t" l="l"/>
            <a:pathLst>
              <a:path h="1284415" w="1393349">
                <a:moveTo>
                  <a:pt x="0" y="0"/>
                </a:moveTo>
                <a:lnTo>
                  <a:pt x="1393350" y="0"/>
                </a:lnTo>
                <a:lnTo>
                  <a:pt x="1393350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243913">
            <a:off x="-4226132" y="9341955"/>
            <a:ext cx="13558515" cy="4905717"/>
          </a:xfrm>
          <a:custGeom>
            <a:avLst/>
            <a:gdLst/>
            <a:ahLst/>
            <a:cxnLst/>
            <a:rect r="r" b="b" t="t" l="l"/>
            <a:pathLst>
              <a:path h="4905717" w="13558515">
                <a:moveTo>
                  <a:pt x="0" y="0"/>
                </a:moveTo>
                <a:lnTo>
                  <a:pt x="13558515" y="0"/>
                </a:lnTo>
                <a:lnTo>
                  <a:pt x="13558515" y="4905717"/>
                </a:lnTo>
                <a:lnTo>
                  <a:pt x="0" y="4905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3118282" y="-3967744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03666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Code: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413134"/>
            <a:ext cx="16591734" cy="5641189"/>
          </a:xfrm>
          <a:custGeom>
            <a:avLst/>
            <a:gdLst/>
            <a:ahLst/>
            <a:cxnLst/>
            <a:rect r="r" b="b" t="t" l="l"/>
            <a:pathLst>
              <a:path h="5641189" w="16591734">
                <a:moveTo>
                  <a:pt x="0" y="0"/>
                </a:moveTo>
                <a:lnTo>
                  <a:pt x="16591734" y="0"/>
                </a:lnTo>
                <a:lnTo>
                  <a:pt x="16591734" y="5641189"/>
                </a:lnTo>
                <a:lnTo>
                  <a:pt x="0" y="5641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0890" y="1019175"/>
            <a:ext cx="9219937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CPU Utilization calculation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2797" y="5637560"/>
            <a:ext cx="7469346" cy="1361668"/>
          </a:xfrm>
          <a:custGeom>
            <a:avLst/>
            <a:gdLst/>
            <a:ahLst/>
            <a:cxnLst/>
            <a:rect r="r" b="b" t="t" l="l"/>
            <a:pathLst>
              <a:path h="1361668" w="7469346">
                <a:moveTo>
                  <a:pt x="0" y="0"/>
                </a:moveTo>
                <a:lnTo>
                  <a:pt x="7469346" y="0"/>
                </a:lnTo>
                <a:lnTo>
                  <a:pt x="7469346" y="1361668"/>
                </a:lnTo>
                <a:lnTo>
                  <a:pt x="0" y="1361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8039" y="3394441"/>
            <a:ext cx="86788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Calculates CPU utilization percentage.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Retrieves CPU stats using _cpus().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96248" y="3394441"/>
            <a:ext cx="7978831" cy="38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Tracks totalDiff (total CPU time) and idleDiff (idle time).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Compares current and previous CPU times.</a:t>
            </a:r>
          </a:p>
          <a:p>
            <a:pPr algn="l">
              <a:lnSpc>
                <a:spcPts val="4759"/>
              </a:lnSpc>
            </a:pP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Returns: CPU utilization percentage (0% = idle, 100% = fully utilized).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1715451" y="8366522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2821793" y="-4753461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7" y="0"/>
                </a:lnTo>
                <a:lnTo>
                  <a:pt x="8282037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55918" y="604257"/>
            <a:ext cx="3936580" cy="513630"/>
            <a:chOff x="0" y="0"/>
            <a:chExt cx="5248774" cy="684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92814" y="2184687"/>
            <a:ext cx="12494176" cy="7527741"/>
          </a:xfrm>
          <a:custGeom>
            <a:avLst/>
            <a:gdLst/>
            <a:ahLst/>
            <a:cxnLst/>
            <a:rect r="r" b="b" t="t" l="l"/>
            <a:pathLst>
              <a:path h="7527741" w="12494176">
                <a:moveTo>
                  <a:pt x="0" y="0"/>
                </a:moveTo>
                <a:lnTo>
                  <a:pt x="12494176" y="0"/>
                </a:lnTo>
                <a:lnTo>
                  <a:pt x="12494176" y="7527741"/>
                </a:lnTo>
                <a:lnTo>
                  <a:pt x="0" y="75277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5918" y="1108362"/>
            <a:ext cx="921993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CPU Utilization Code: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0890" y="1552575"/>
            <a:ext cx="921993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Routes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717740" y="3296893"/>
            <a:ext cx="4979194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b="true" sz="4300" u="sng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Server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0890" y="3296893"/>
            <a:ext cx="3817640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b="true" sz="4300" u="sng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 Balancer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17740" y="4323056"/>
            <a:ext cx="5804859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/health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/cpuUsage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 /processRequest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/requestsPerSecond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/activeConnections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3634" y="4323056"/>
            <a:ext cx="4332337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/health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 /sendRequest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/metrics</a:t>
            </a:r>
          </a:p>
        </p:txBody>
      </p:sp>
    </p:spTree>
  </p:cSld>
  <p:clrMapOvr>
    <a:masterClrMapping/>
  </p:clrMapOvr>
  <p:transition spd="slow">
    <p:cover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0890" y="1552575"/>
            <a:ext cx="921993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Fault Tolerance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80890" y="3128849"/>
            <a:ext cx="14877257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Checks:  </a:t>
            </a: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Monitor server status regularly.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Graceful Degra</a:t>
            </a:r>
            <a:r>
              <a:rPr lang="en-US" b="true" sz="3399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dation:</a:t>
            </a: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Maintain partial functionality during failures.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Fallback Mechanism: </a:t>
            </a: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Reroute to healthy servers if needed.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Error Handling:</a:t>
            </a: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Provide clear error responses.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Logging:</a:t>
            </a: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Track errors for quick fixes.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Scaling:</a:t>
            </a: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Adjust server count based on load.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90277" y="-1887375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60506" y="-1689743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5024" y="-1429287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56718" y="-1887375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3904">
            <a:off x="-2597026" y="8235223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79" y="0"/>
                </a:lnTo>
                <a:lnTo>
                  <a:pt x="10516879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27944" y="316014"/>
            <a:ext cx="3936580" cy="513630"/>
            <a:chOff x="0" y="0"/>
            <a:chExt cx="5248774" cy="684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813024" y="1259670"/>
            <a:ext cx="18003772" cy="15355717"/>
          </a:xfrm>
          <a:custGeom>
            <a:avLst/>
            <a:gdLst/>
            <a:ahLst/>
            <a:cxnLst/>
            <a:rect r="r" b="b" t="t" l="l"/>
            <a:pathLst>
              <a:path h="15355717" w="18003772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9940714" y="2213531"/>
            <a:ext cx="7799068" cy="2551419"/>
            <a:chOff x="0" y="0"/>
            <a:chExt cx="10398757" cy="340189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398757" cy="3401892"/>
              <a:chOff x="0" y="0"/>
              <a:chExt cx="2054076" cy="67197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54076" cy="671979"/>
              </a:xfrm>
              <a:custGeom>
                <a:avLst/>
                <a:gdLst/>
                <a:ahLst/>
                <a:cxnLst/>
                <a:rect r="r" b="b" t="t" l="l"/>
                <a:pathLst>
                  <a:path h="671979" w="2054076">
                    <a:moveTo>
                      <a:pt x="0" y="0"/>
                    </a:moveTo>
                    <a:lnTo>
                      <a:pt x="2054076" y="0"/>
                    </a:lnTo>
                    <a:lnTo>
                      <a:pt x="2054076" y="671979"/>
                    </a:lnTo>
                    <a:lnTo>
                      <a:pt x="0" y="6719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2054076" cy="700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74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62567" y="165307"/>
              <a:ext cx="10073624" cy="3044852"/>
            </a:xfrm>
            <a:custGeom>
              <a:avLst/>
              <a:gdLst/>
              <a:ahLst/>
              <a:cxnLst/>
              <a:rect r="r" b="b" t="t" l="l"/>
              <a:pathLst>
                <a:path h="3044852" w="10073624">
                  <a:moveTo>
                    <a:pt x="0" y="0"/>
                  </a:moveTo>
                  <a:lnTo>
                    <a:pt x="10073624" y="0"/>
                  </a:lnTo>
                  <a:lnTo>
                    <a:pt x="10073624" y="3044852"/>
                  </a:lnTo>
                  <a:lnTo>
                    <a:pt x="0" y="3044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27944" y="2149489"/>
            <a:ext cx="9379053" cy="7948290"/>
            <a:chOff x="0" y="0"/>
            <a:chExt cx="12505404" cy="1059772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2505404" cy="10597720"/>
              <a:chOff x="0" y="0"/>
              <a:chExt cx="2470203" cy="209337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470203" cy="2093377"/>
              </a:xfrm>
              <a:custGeom>
                <a:avLst/>
                <a:gdLst/>
                <a:ahLst/>
                <a:cxnLst/>
                <a:rect r="r" b="b" t="t" l="l"/>
                <a:pathLst>
                  <a:path h="2093377" w="2470203">
                    <a:moveTo>
                      <a:pt x="0" y="0"/>
                    </a:moveTo>
                    <a:lnTo>
                      <a:pt x="2470203" y="0"/>
                    </a:lnTo>
                    <a:lnTo>
                      <a:pt x="2470203" y="2093377"/>
                    </a:lnTo>
                    <a:lnTo>
                      <a:pt x="0" y="209337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2470203" cy="21219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74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15900" y="181415"/>
              <a:ext cx="12058781" cy="10234890"/>
            </a:xfrm>
            <a:custGeom>
              <a:avLst/>
              <a:gdLst/>
              <a:ahLst/>
              <a:cxnLst/>
              <a:rect r="r" b="b" t="t" l="l"/>
              <a:pathLst>
                <a:path h="10234890" w="12058781">
                  <a:moveTo>
                    <a:pt x="0" y="0"/>
                  </a:moveTo>
                  <a:lnTo>
                    <a:pt x="12058781" y="0"/>
                  </a:lnTo>
                  <a:lnTo>
                    <a:pt x="12058781" y="10234890"/>
                  </a:lnTo>
                  <a:lnTo>
                    <a:pt x="0" y="10234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940714" y="5115358"/>
            <a:ext cx="8259697" cy="4142942"/>
            <a:chOff x="0" y="0"/>
            <a:chExt cx="2175393" cy="109114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75393" cy="1091145"/>
            </a:xfrm>
            <a:custGeom>
              <a:avLst/>
              <a:gdLst/>
              <a:ahLst/>
              <a:cxnLst/>
              <a:rect r="r" b="b" t="t" l="l"/>
              <a:pathLst>
                <a:path h="1091145" w="2175393">
                  <a:moveTo>
                    <a:pt x="0" y="0"/>
                  </a:moveTo>
                  <a:lnTo>
                    <a:pt x="2175393" y="0"/>
                  </a:lnTo>
                  <a:lnTo>
                    <a:pt x="2175393" y="1091145"/>
                  </a:lnTo>
                  <a:lnTo>
                    <a:pt x="0" y="10911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2175393" cy="111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4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071273" y="5291249"/>
            <a:ext cx="7998578" cy="3829558"/>
          </a:xfrm>
          <a:custGeom>
            <a:avLst/>
            <a:gdLst/>
            <a:ahLst/>
            <a:cxnLst/>
            <a:rect r="r" b="b" t="t" l="l"/>
            <a:pathLst>
              <a:path h="3829558" w="7998578">
                <a:moveTo>
                  <a:pt x="0" y="0"/>
                </a:moveTo>
                <a:lnTo>
                  <a:pt x="7998578" y="0"/>
                </a:lnTo>
                <a:lnTo>
                  <a:pt x="7998578" y="3829558"/>
                </a:lnTo>
                <a:lnTo>
                  <a:pt x="0" y="3829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502578" y="591410"/>
            <a:ext cx="12208837" cy="103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6774" b="true">
                <a:solidFill>
                  <a:srgbClr val="F8F8F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Load balancer Health check</a:t>
            </a:r>
          </a:p>
        </p:txBody>
      </p:sp>
    </p:spTree>
  </p:cSld>
  <p:clrMapOvr>
    <a:masterClrMapping/>
  </p:clrMapOvr>
  <p:transition spd="fast">
    <p:wipe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8648" y="1182137"/>
            <a:ext cx="8205814" cy="5952584"/>
            <a:chOff x="0" y="0"/>
            <a:chExt cx="2161202" cy="1567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1202" cy="1567759"/>
            </a:xfrm>
            <a:custGeom>
              <a:avLst/>
              <a:gdLst/>
              <a:ahLst/>
              <a:cxnLst/>
              <a:rect r="r" b="b" t="t" l="l"/>
              <a:pathLst>
                <a:path h="1567759" w="2161202">
                  <a:moveTo>
                    <a:pt x="0" y="0"/>
                  </a:moveTo>
                  <a:lnTo>
                    <a:pt x="2161202" y="0"/>
                  </a:lnTo>
                  <a:lnTo>
                    <a:pt x="2161202" y="1567759"/>
                  </a:lnTo>
                  <a:lnTo>
                    <a:pt x="0" y="15677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61202" cy="1596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90554" y="328685"/>
            <a:ext cx="3936580" cy="513630"/>
            <a:chOff x="0" y="0"/>
            <a:chExt cx="5248774" cy="684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67424" y="-1429287"/>
            <a:ext cx="18003772" cy="15355717"/>
          </a:xfrm>
          <a:custGeom>
            <a:avLst/>
            <a:gdLst/>
            <a:ahLst/>
            <a:cxnLst/>
            <a:rect r="r" b="b" t="t" l="l"/>
            <a:pathLst>
              <a:path h="15355717" w="18003772">
                <a:moveTo>
                  <a:pt x="0" y="0"/>
                </a:moveTo>
                <a:lnTo>
                  <a:pt x="18003772" y="0"/>
                </a:lnTo>
                <a:lnTo>
                  <a:pt x="18003772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924507" y="2495403"/>
            <a:ext cx="6557046" cy="1600941"/>
          </a:xfrm>
          <a:custGeom>
            <a:avLst/>
            <a:gdLst/>
            <a:ahLst/>
            <a:cxnLst/>
            <a:rect r="r" b="b" t="t" l="l"/>
            <a:pathLst>
              <a:path h="1600941" w="6557046">
                <a:moveTo>
                  <a:pt x="0" y="0"/>
                </a:moveTo>
                <a:lnTo>
                  <a:pt x="6557046" y="0"/>
                </a:lnTo>
                <a:lnTo>
                  <a:pt x="6557046" y="1600941"/>
                </a:lnTo>
                <a:lnTo>
                  <a:pt x="0" y="1600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628436" y="1288490"/>
            <a:ext cx="8006733" cy="5724814"/>
          </a:xfrm>
          <a:custGeom>
            <a:avLst/>
            <a:gdLst/>
            <a:ahLst/>
            <a:cxnLst/>
            <a:rect r="r" b="b" t="t" l="l"/>
            <a:pathLst>
              <a:path h="5724814" w="8006733">
                <a:moveTo>
                  <a:pt x="0" y="0"/>
                </a:moveTo>
                <a:lnTo>
                  <a:pt x="8006732" y="0"/>
                </a:lnTo>
                <a:lnTo>
                  <a:pt x="8006732" y="5724814"/>
                </a:lnTo>
                <a:lnTo>
                  <a:pt x="0" y="5724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320999" y="4317605"/>
            <a:ext cx="10320982" cy="5893249"/>
            <a:chOff x="0" y="0"/>
            <a:chExt cx="2718283" cy="15521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18283" cy="1552131"/>
            </a:xfrm>
            <a:custGeom>
              <a:avLst/>
              <a:gdLst/>
              <a:ahLst/>
              <a:cxnLst/>
              <a:rect r="r" b="b" t="t" l="l"/>
              <a:pathLst>
                <a:path h="1552131" w="2718283">
                  <a:moveTo>
                    <a:pt x="0" y="0"/>
                  </a:moveTo>
                  <a:lnTo>
                    <a:pt x="2718283" y="0"/>
                  </a:lnTo>
                  <a:lnTo>
                    <a:pt x="2718283" y="1552131"/>
                  </a:lnTo>
                  <a:lnTo>
                    <a:pt x="0" y="15521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718283" cy="1580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450991" y="4417725"/>
            <a:ext cx="10040087" cy="5693009"/>
          </a:xfrm>
          <a:custGeom>
            <a:avLst/>
            <a:gdLst/>
            <a:ahLst/>
            <a:cxnLst/>
            <a:rect r="r" b="b" t="t" l="l"/>
            <a:pathLst>
              <a:path h="5693009" w="10040087">
                <a:moveTo>
                  <a:pt x="0" y="0"/>
                </a:moveTo>
                <a:lnTo>
                  <a:pt x="10040087" y="0"/>
                </a:lnTo>
                <a:lnTo>
                  <a:pt x="10040087" y="5693009"/>
                </a:lnTo>
                <a:lnTo>
                  <a:pt x="0" y="5693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256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411816" y="238125"/>
            <a:ext cx="577664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3"/>
              </a:lnSpc>
            </a:pPr>
            <a:r>
              <a:rPr lang="en-US" sz="5211" b="true">
                <a:solidFill>
                  <a:srgbClr val="F8F8F8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Horizontal Scaling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40978" y="1695938"/>
            <a:ext cx="3718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Threshold values:</a:t>
            </a:r>
          </a:p>
        </p:txBody>
      </p:sp>
    </p:spTree>
  </p:cSld>
  <p:clrMapOvr>
    <a:masterClrMapping/>
  </p:clrMapOvr>
  <p:transition spd="fast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43913">
            <a:off x="-2770474" y="7366384"/>
            <a:ext cx="13558515" cy="4905717"/>
          </a:xfrm>
          <a:custGeom>
            <a:avLst/>
            <a:gdLst/>
            <a:ahLst/>
            <a:cxnLst/>
            <a:rect r="r" b="b" t="t" l="l"/>
            <a:pathLst>
              <a:path h="4905717" w="13558515">
                <a:moveTo>
                  <a:pt x="0" y="0"/>
                </a:moveTo>
                <a:lnTo>
                  <a:pt x="13558515" y="0"/>
                </a:lnTo>
                <a:lnTo>
                  <a:pt x="13558515" y="4905718"/>
                </a:lnTo>
                <a:lnTo>
                  <a:pt x="0" y="490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877820" y="65000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b="true" sz="2201">
                  <a:solidFill>
                    <a:srgbClr val="F8F8F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Group - 9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339974" y="3356751"/>
            <a:ext cx="11962572" cy="190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27"/>
              </a:lnSpc>
            </a:pPr>
            <a:r>
              <a:rPr lang="en-US" sz="12522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Thank You...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2718883" y="7863544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79" y="0"/>
                </a:lnTo>
                <a:lnTo>
                  <a:pt x="10516879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545590"/>
            <a:ext cx="6165111" cy="1800798"/>
            <a:chOff x="0" y="0"/>
            <a:chExt cx="8220148" cy="240106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8220148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Objectives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78340"/>
              <a:ext cx="645557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What we wish to achieve?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6154" y="4020649"/>
            <a:ext cx="15793146" cy="412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152" indent="-360076" lvl="1">
              <a:lnSpc>
                <a:spcPts val="4669"/>
              </a:lnSpc>
              <a:buFont typeface="Arial"/>
              <a:buChar char="•"/>
            </a:pPr>
            <a:r>
              <a:rPr lang="en-US" b="true" sz="3335" spc="20">
                <a:solidFill>
                  <a:srgbClr val="F8F8F8"/>
                </a:solidFill>
                <a:latin typeface="Arimo Bold"/>
                <a:ea typeface="Arimo Bold"/>
                <a:cs typeface="Arimo Bold"/>
                <a:sym typeface="Arimo Bold"/>
              </a:rPr>
              <a:t>Efficient Traffic Distribution:</a:t>
            </a:r>
            <a:r>
              <a:rPr lang="en-US" sz="3335" spc="20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  Implement a dynamic load balancing system to distribute traffic across multiple servers, ensuring optimal performance.</a:t>
            </a:r>
          </a:p>
          <a:p>
            <a:pPr algn="l">
              <a:lnSpc>
                <a:spcPts val="4669"/>
              </a:lnSpc>
            </a:pPr>
          </a:p>
          <a:p>
            <a:pPr algn="l" marL="720152" indent="-360076" lvl="1">
              <a:lnSpc>
                <a:spcPts val="4669"/>
              </a:lnSpc>
              <a:buFont typeface="Arial"/>
              <a:buChar char="•"/>
            </a:pPr>
            <a:r>
              <a:rPr lang="en-US" b="true" sz="3335" spc="20">
                <a:solidFill>
                  <a:srgbClr val="F8F8F8"/>
                </a:solidFill>
                <a:latin typeface="Arimo Bold"/>
                <a:ea typeface="Arimo Bold"/>
                <a:cs typeface="Arimo Bold"/>
                <a:sym typeface="Arimo Bold"/>
              </a:rPr>
              <a:t>Horizontal Scaling:</a:t>
            </a:r>
            <a:r>
              <a:rPr lang="en-US" sz="3335" spc="20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  Automatically scale server resources by adding or removing servers based on CPU usage to enhance resource utilization and system performance.</a:t>
            </a:r>
          </a:p>
          <a:p>
            <a:pPr algn="l">
              <a:lnSpc>
                <a:spcPts val="466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965347" y="9201150"/>
            <a:ext cx="1844873" cy="46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19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[Cont...]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61637"/>
            <a:ext cx="15793146" cy="766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152" indent="-360076" lvl="1">
              <a:lnSpc>
                <a:spcPts val="4669"/>
              </a:lnSpc>
              <a:buFont typeface="Arial"/>
              <a:buChar char="•"/>
            </a:pPr>
            <a:r>
              <a:rPr lang="en-US" b="true" sz="3335" spc="20">
                <a:solidFill>
                  <a:srgbClr val="F8F8F8"/>
                </a:solidFill>
                <a:latin typeface="Arimo Bold"/>
                <a:ea typeface="Arimo Bold"/>
                <a:cs typeface="Arimo Bold"/>
                <a:sym typeface="Arimo Bold"/>
              </a:rPr>
              <a:t>Algorithm Integration:</a:t>
            </a:r>
            <a:r>
              <a:rPr lang="en-US" sz="3335" spc="20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  Support multiple load balancing algorithms, including Round Robin, Least Connections, Least Response Time and Least resource utilization allowing for dynamic switching based on traffic patterns.</a:t>
            </a:r>
          </a:p>
          <a:p>
            <a:pPr algn="l">
              <a:lnSpc>
                <a:spcPts val="4669"/>
              </a:lnSpc>
            </a:pPr>
          </a:p>
          <a:p>
            <a:pPr algn="l">
              <a:lnSpc>
                <a:spcPts val="4669"/>
              </a:lnSpc>
            </a:pPr>
          </a:p>
          <a:p>
            <a:pPr algn="l" marL="720152" indent="-360076" lvl="1">
              <a:lnSpc>
                <a:spcPts val="4669"/>
              </a:lnSpc>
              <a:buFont typeface="Arial"/>
              <a:buChar char="•"/>
            </a:pPr>
            <a:r>
              <a:rPr lang="en-US" b="true" sz="3335" spc="20">
                <a:solidFill>
                  <a:srgbClr val="F8F8F8"/>
                </a:solidFill>
                <a:latin typeface="Arimo Bold"/>
                <a:ea typeface="Arimo Bold"/>
                <a:cs typeface="Arimo Bold"/>
                <a:sym typeface="Arimo Bold"/>
              </a:rPr>
              <a:t>Continuous Monitoring: </a:t>
            </a:r>
            <a:r>
              <a:rPr lang="en-US" sz="3335" spc="20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Continuously monitor server health to ensure high availability, redirecting traffic to healthy servers in case of failures.</a:t>
            </a:r>
          </a:p>
          <a:p>
            <a:pPr algn="l">
              <a:lnSpc>
                <a:spcPts val="4669"/>
              </a:lnSpc>
            </a:pPr>
          </a:p>
          <a:p>
            <a:pPr algn="l">
              <a:lnSpc>
                <a:spcPts val="4669"/>
              </a:lnSpc>
            </a:pPr>
          </a:p>
          <a:p>
            <a:pPr algn="l" marL="720152" indent="-360076" lvl="1">
              <a:lnSpc>
                <a:spcPts val="4669"/>
              </a:lnSpc>
              <a:buFont typeface="Arial"/>
              <a:buChar char="•"/>
            </a:pPr>
            <a:r>
              <a:rPr lang="en-US" b="true" sz="3335" spc="20">
                <a:solidFill>
                  <a:srgbClr val="F8F8F8"/>
                </a:solidFill>
                <a:latin typeface="Arimo Bold"/>
                <a:ea typeface="Arimo Bold"/>
                <a:cs typeface="Arimo Bold"/>
                <a:sym typeface="Arimo Bold"/>
              </a:rPr>
              <a:t>High Availability and Fault Tolerance:  </a:t>
            </a:r>
            <a:r>
              <a:rPr lang="en-US" sz="3335" spc="20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Maintain system uptime and resilience through proactive traffic management and server monitoring.</a:t>
            </a:r>
          </a:p>
          <a:p>
            <a:pPr algn="l">
              <a:lnSpc>
                <a:spcPts val="4669"/>
              </a:lnSpc>
            </a:pPr>
          </a:p>
          <a:p>
            <a:pPr algn="l">
              <a:lnSpc>
                <a:spcPts val="466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10098" y="7472863"/>
            <a:ext cx="2155371" cy="2057400"/>
          </a:xfrm>
          <a:custGeom>
            <a:avLst/>
            <a:gdLst/>
            <a:ahLst/>
            <a:cxnLst/>
            <a:rect r="r" b="b" t="t" l="l"/>
            <a:pathLst>
              <a:path h="2057400" w="2155371">
                <a:moveTo>
                  <a:pt x="0" y="0"/>
                </a:moveTo>
                <a:lnTo>
                  <a:pt x="2155372" y="0"/>
                </a:lnTo>
                <a:lnTo>
                  <a:pt x="215537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737364" y="3225197"/>
            <a:ext cx="2168965" cy="1268844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8" id="8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2718883" y="7863544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79" y="0"/>
                </a:lnTo>
                <a:lnTo>
                  <a:pt x="10516879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6154" y="4020649"/>
            <a:ext cx="15793146" cy="353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152" indent="-360076" lvl="1">
              <a:lnSpc>
                <a:spcPts val="4669"/>
              </a:lnSpc>
              <a:buFont typeface="Arial"/>
              <a:buChar char="•"/>
            </a:pPr>
            <a:r>
              <a:rPr lang="en-US" sz="3335" spc="20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Load Balancer is a networking device or software application.</a:t>
            </a:r>
          </a:p>
          <a:p>
            <a:pPr algn="l" marL="720152" indent="-360076" lvl="1">
              <a:lnSpc>
                <a:spcPts val="4669"/>
              </a:lnSpc>
              <a:buFont typeface="Arial"/>
              <a:buChar char="•"/>
            </a:pPr>
            <a:r>
              <a:rPr lang="en-US" sz="3335" spc="20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Distributes incoming network traffic.</a:t>
            </a:r>
          </a:p>
          <a:p>
            <a:pPr algn="l" marL="720152" indent="-360076" lvl="1">
              <a:lnSpc>
                <a:spcPts val="4669"/>
              </a:lnSpc>
              <a:buFont typeface="Arial"/>
              <a:buChar char="•"/>
            </a:pPr>
            <a:r>
              <a:rPr lang="en-US" sz="3335" spc="20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Ensures high availability and reliability.</a:t>
            </a:r>
          </a:p>
          <a:p>
            <a:pPr algn="l" marL="720152" indent="-360076" lvl="1">
              <a:lnSpc>
                <a:spcPts val="4669"/>
              </a:lnSpc>
              <a:buFont typeface="Arial"/>
              <a:buChar char="•"/>
            </a:pPr>
            <a:r>
              <a:rPr lang="en-US" sz="3335" spc="20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Optimizes resource use and performance.</a:t>
            </a:r>
          </a:p>
          <a:p>
            <a:pPr algn="l" marL="720152" indent="-360076" lvl="1">
              <a:lnSpc>
                <a:spcPts val="4669"/>
              </a:lnSpc>
              <a:buFont typeface="Arial"/>
              <a:buChar char="•"/>
            </a:pPr>
            <a:r>
              <a:rPr lang="en-US" sz="3335" spc="20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Protects against server overloads.</a:t>
            </a:r>
          </a:p>
          <a:p>
            <a:pPr algn="l" marL="720152" indent="-360076" lvl="1">
              <a:lnSpc>
                <a:spcPts val="4669"/>
              </a:lnSpc>
              <a:buFont typeface="Arial"/>
              <a:buChar char="•"/>
            </a:pPr>
            <a:r>
              <a:rPr lang="en-US" sz="3335" spc="20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Can be hardware or software-based.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545590"/>
            <a:ext cx="6165111" cy="1800798"/>
            <a:chOff x="0" y="0"/>
            <a:chExt cx="8220148" cy="240106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220148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Load Balancer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78340"/>
              <a:ext cx="645557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What is a Load Balancer?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84848" y="710980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79" y="0"/>
                </a:lnTo>
                <a:lnTo>
                  <a:pt x="10516879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7664127" cy="2867598"/>
            <a:chOff x="0" y="0"/>
            <a:chExt cx="10218836" cy="38234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0218836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Load Balancing Algorithms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200740"/>
              <a:ext cx="802522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What are LB Algorithms?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650" y="4166970"/>
            <a:ext cx="15317193" cy="97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5366" indent="-302683" lvl="1">
              <a:lnSpc>
                <a:spcPts val="3925"/>
              </a:lnSpc>
              <a:buFont typeface="Arial"/>
              <a:buChar char="•"/>
            </a:pPr>
            <a:r>
              <a:rPr lang="en-US" b="true" sz="2803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LB algorithms define </a:t>
            </a:r>
            <a:r>
              <a:rPr lang="en-US" b="true" sz="2803" u="sng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incoming requests are distributed</a:t>
            </a:r>
            <a:r>
              <a:rPr lang="en-US" b="true" sz="2803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across multiple servers..</a:t>
            </a:r>
          </a:p>
          <a:p>
            <a:pPr algn="l" marL="605366" indent="-302683" lvl="1">
              <a:lnSpc>
                <a:spcPts val="3925"/>
              </a:lnSpc>
              <a:buFont typeface="Arial"/>
              <a:buChar char="•"/>
            </a:pPr>
            <a:r>
              <a:rPr lang="en-US" b="true" sz="2803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goal is to </a:t>
            </a:r>
            <a:r>
              <a:rPr lang="en-US" b="true" sz="2803" u="sng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choose the best server</a:t>
            </a:r>
            <a:r>
              <a:rPr lang="en-US" b="true" sz="2803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each client request.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904" y="5297658"/>
            <a:ext cx="16218396" cy="147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5"/>
              </a:lnSpc>
            </a:pPr>
            <a:r>
              <a:rPr lang="en-US" sz="2803" u="sng" b="true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 </a:t>
            </a:r>
          </a:p>
          <a:p>
            <a:pPr algn="l">
              <a:lnSpc>
                <a:spcPts val="3925"/>
              </a:lnSpc>
              <a:spcBef>
                <a:spcPct val="0"/>
              </a:spcBef>
            </a:pPr>
            <a:r>
              <a:rPr lang="en-US" b="true" sz="2803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 efficient distribution of traffic to prevent overloading servers and improve overall system performance.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3256" y="6921889"/>
            <a:ext cx="5229820" cy="51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b="true" sz="3003" i="true" u="sng">
                <a:solidFill>
                  <a:srgbClr val="F8F8F8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Categories of LB Algorithms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4046" y="7769807"/>
            <a:ext cx="3117652" cy="48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  <a:spcBef>
                <a:spcPct val="0"/>
              </a:spcBef>
            </a:pPr>
            <a:r>
              <a:rPr lang="en-US" b="true" sz="2803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Static Algorithms: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3256" y="8603755"/>
            <a:ext cx="5981006" cy="76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5830" indent="-237915" lvl="1">
              <a:lnSpc>
                <a:spcPts val="3085"/>
              </a:lnSpc>
              <a:buFont typeface="Arial"/>
              <a:buChar char="•"/>
            </a:pPr>
            <a:r>
              <a:rPr lang="en-US" b="true" sz="2203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Fixed rules, independent of server state.</a:t>
            </a:r>
          </a:p>
          <a:p>
            <a:pPr algn="ctr" marL="475830" indent="-237915" lvl="1">
              <a:lnSpc>
                <a:spcPts val="3085"/>
              </a:lnSpc>
              <a:buFont typeface="Arial"/>
              <a:buChar char="•"/>
            </a:pPr>
            <a:r>
              <a:rPr lang="en-US" b="true" sz="2203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eg: Random, Round Robin, IP hash etc.,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20958" y="7769807"/>
            <a:ext cx="3635276" cy="48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  <a:spcBef>
                <a:spcPct val="0"/>
              </a:spcBef>
            </a:pPr>
            <a:r>
              <a:rPr lang="en-US" b="true" sz="2803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Algorithms: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87246" y="8603755"/>
            <a:ext cx="6502698" cy="76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5830" indent="-237915" lvl="1">
              <a:lnSpc>
                <a:spcPts val="3085"/>
              </a:lnSpc>
              <a:buFont typeface="Arial"/>
              <a:buChar char="•"/>
            </a:pPr>
            <a:r>
              <a:rPr lang="en-US" b="true" sz="2203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Adapt based on current server conditions</a:t>
            </a:r>
          </a:p>
          <a:p>
            <a:pPr algn="ctr" marL="475830" indent="-237915" lvl="1">
              <a:lnSpc>
                <a:spcPts val="3085"/>
              </a:lnSpc>
              <a:buFont typeface="Arial"/>
              <a:buChar char="•"/>
            </a:pPr>
            <a:r>
              <a:rPr lang="en-US" b="true" sz="2203">
                <a:solidFill>
                  <a:srgbClr val="F8F8F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e.g., response time, active connections etc.,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534" y="3071356"/>
            <a:ext cx="1953253" cy="4823796"/>
            <a:chOff x="0" y="0"/>
            <a:chExt cx="2604338" cy="6431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00222" y="0"/>
              <a:ext cx="2004116" cy="1636087"/>
            </a:xfrm>
            <a:custGeom>
              <a:avLst/>
              <a:gdLst/>
              <a:ahLst/>
              <a:cxnLst/>
              <a:rect r="r" b="b" t="t" l="l"/>
              <a:pathLst>
                <a:path h="1636087" w="2004116">
                  <a:moveTo>
                    <a:pt x="0" y="0"/>
                  </a:moveTo>
                  <a:lnTo>
                    <a:pt x="2004116" y="0"/>
                  </a:lnTo>
                  <a:lnTo>
                    <a:pt x="2004116" y="1636087"/>
                  </a:lnTo>
                  <a:lnTo>
                    <a:pt x="0" y="1636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2397553"/>
              <a:ext cx="2004116" cy="1636087"/>
            </a:xfrm>
            <a:custGeom>
              <a:avLst/>
              <a:gdLst/>
              <a:ahLst/>
              <a:cxnLst/>
              <a:rect r="r" b="b" t="t" l="l"/>
              <a:pathLst>
                <a:path h="1636087" w="2004116">
                  <a:moveTo>
                    <a:pt x="0" y="0"/>
                  </a:moveTo>
                  <a:lnTo>
                    <a:pt x="2004116" y="0"/>
                  </a:lnTo>
                  <a:lnTo>
                    <a:pt x="2004116" y="1636087"/>
                  </a:lnTo>
                  <a:lnTo>
                    <a:pt x="0" y="1636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00222" y="4795640"/>
              <a:ext cx="2004116" cy="1636087"/>
            </a:xfrm>
            <a:custGeom>
              <a:avLst/>
              <a:gdLst/>
              <a:ahLst/>
              <a:cxnLst/>
              <a:rect r="r" b="b" t="t" l="l"/>
              <a:pathLst>
                <a:path h="1636087" w="2004116">
                  <a:moveTo>
                    <a:pt x="0" y="0"/>
                  </a:moveTo>
                  <a:lnTo>
                    <a:pt x="2004116" y="0"/>
                  </a:lnTo>
                  <a:lnTo>
                    <a:pt x="2004116" y="1636088"/>
                  </a:lnTo>
                  <a:lnTo>
                    <a:pt x="0" y="1636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178941" y="2719025"/>
            <a:ext cx="1676901" cy="5528457"/>
            <a:chOff x="0" y="0"/>
            <a:chExt cx="2235868" cy="7371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41275" y="0"/>
              <a:ext cx="1794594" cy="3091572"/>
            </a:xfrm>
            <a:custGeom>
              <a:avLst/>
              <a:gdLst/>
              <a:ahLst/>
              <a:cxnLst/>
              <a:rect r="r" b="b" t="t" l="l"/>
              <a:pathLst>
                <a:path h="3091572" w="1794594">
                  <a:moveTo>
                    <a:pt x="0" y="0"/>
                  </a:moveTo>
                  <a:lnTo>
                    <a:pt x="1794593" y="0"/>
                  </a:lnTo>
                  <a:lnTo>
                    <a:pt x="1794593" y="3091572"/>
                  </a:lnTo>
                  <a:lnTo>
                    <a:pt x="0" y="3091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41275" y="4279705"/>
              <a:ext cx="1794594" cy="3091572"/>
            </a:xfrm>
            <a:custGeom>
              <a:avLst/>
              <a:gdLst/>
              <a:ahLst/>
              <a:cxnLst/>
              <a:rect r="r" b="b" t="t" l="l"/>
              <a:pathLst>
                <a:path h="3091572" w="1794594">
                  <a:moveTo>
                    <a:pt x="0" y="0"/>
                  </a:moveTo>
                  <a:lnTo>
                    <a:pt x="1794593" y="0"/>
                  </a:lnTo>
                  <a:lnTo>
                    <a:pt x="1794593" y="3091571"/>
                  </a:lnTo>
                  <a:lnTo>
                    <a:pt x="0" y="3091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9" id="9"/>
            <p:cNvSpPr/>
            <p:nvPr/>
          </p:nvSpPr>
          <p:spPr>
            <a:xfrm>
              <a:off x="25400" y="1378540"/>
              <a:ext cx="0" cy="4614197"/>
            </a:xfrm>
            <a:prstGeom prst="line">
              <a:avLst/>
            </a:prstGeom>
            <a:ln cap="flat" w="50800">
              <a:solidFill>
                <a:srgbClr val="5A606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5400" y="1378540"/>
              <a:ext cx="415875" cy="0"/>
            </a:xfrm>
            <a:prstGeom prst="line">
              <a:avLst/>
            </a:prstGeom>
            <a:ln cap="flat" w="50800">
              <a:solidFill>
                <a:srgbClr val="5A6064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25400" y="5992737"/>
              <a:ext cx="415875" cy="0"/>
            </a:xfrm>
            <a:prstGeom prst="line">
              <a:avLst/>
            </a:prstGeom>
            <a:ln cap="flat" w="50800">
              <a:solidFill>
                <a:srgbClr val="5A6064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306663" y="250017"/>
            <a:ext cx="1442485" cy="1363148"/>
          </a:xfrm>
          <a:custGeom>
            <a:avLst/>
            <a:gdLst/>
            <a:ahLst/>
            <a:cxnLst/>
            <a:rect r="r" b="b" t="t" l="l"/>
            <a:pathLst>
              <a:path h="1363148" w="1442485">
                <a:moveTo>
                  <a:pt x="0" y="0"/>
                </a:moveTo>
                <a:lnTo>
                  <a:pt x="1442485" y="0"/>
                </a:lnTo>
                <a:lnTo>
                  <a:pt x="1442485" y="1363148"/>
                </a:lnTo>
                <a:lnTo>
                  <a:pt x="0" y="1363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06663" y="1651058"/>
            <a:ext cx="1442485" cy="1363148"/>
          </a:xfrm>
          <a:custGeom>
            <a:avLst/>
            <a:gdLst/>
            <a:ahLst/>
            <a:cxnLst/>
            <a:rect r="r" b="b" t="t" l="l"/>
            <a:pathLst>
              <a:path h="1363148" w="1442485">
                <a:moveTo>
                  <a:pt x="0" y="0"/>
                </a:moveTo>
                <a:lnTo>
                  <a:pt x="1442485" y="0"/>
                </a:lnTo>
                <a:lnTo>
                  <a:pt x="1442485" y="1363148"/>
                </a:lnTo>
                <a:lnTo>
                  <a:pt x="0" y="1363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06663" y="8576726"/>
            <a:ext cx="1442485" cy="1363148"/>
          </a:xfrm>
          <a:custGeom>
            <a:avLst/>
            <a:gdLst/>
            <a:ahLst/>
            <a:cxnLst/>
            <a:rect r="r" b="b" t="t" l="l"/>
            <a:pathLst>
              <a:path h="1363148" w="1442485">
                <a:moveTo>
                  <a:pt x="0" y="0"/>
                </a:moveTo>
                <a:lnTo>
                  <a:pt x="1442485" y="0"/>
                </a:lnTo>
                <a:lnTo>
                  <a:pt x="1442485" y="1363148"/>
                </a:lnTo>
                <a:lnTo>
                  <a:pt x="0" y="1363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06663" y="7213578"/>
            <a:ext cx="1442485" cy="1363148"/>
          </a:xfrm>
          <a:custGeom>
            <a:avLst/>
            <a:gdLst/>
            <a:ahLst/>
            <a:cxnLst/>
            <a:rect r="r" b="b" t="t" l="l"/>
            <a:pathLst>
              <a:path h="1363148" w="1442485">
                <a:moveTo>
                  <a:pt x="0" y="0"/>
                </a:moveTo>
                <a:lnTo>
                  <a:pt x="1442485" y="0"/>
                </a:lnTo>
                <a:lnTo>
                  <a:pt x="1442485" y="1363148"/>
                </a:lnTo>
                <a:lnTo>
                  <a:pt x="0" y="1363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06663" y="3071356"/>
            <a:ext cx="1442485" cy="1363148"/>
          </a:xfrm>
          <a:custGeom>
            <a:avLst/>
            <a:gdLst/>
            <a:ahLst/>
            <a:cxnLst/>
            <a:rect r="r" b="b" t="t" l="l"/>
            <a:pathLst>
              <a:path h="1363148" w="1442485">
                <a:moveTo>
                  <a:pt x="0" y="0"/>
                </a:moveTo>
                <a:lnTo>
                  <a:pt x="1442485" y="0"/>
                </a:lnTo>
                <a:lnTo>
                  <a:pt x="1442485" y="1363148"/>
                </a:lnTo>
                <a:lnTo>
                  <a:pt x="0" y="1363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06663" y="4487281"/>
            <a:ext cx="1442485" cy="1363148"/>
          </a:xfrm>
          <a:custGeom>
            <a:avLst/>
            <a:gdLst/>
            <a:ahLst/>
            <a:cxnLst/>
            <a:rect r="r" b="b" t="t" l="l"/>
            <a:pathLst>
              <a:path h="1363148" w="1442485">
                <a:moveTo>
                  <a:pt x="0" y="0"/>
                </a:moveTo>
                <a:lnTo>
                  <a:pt x="1442485" y="0"/>
                </a:lnTo>
                <a:lnTo>
                  <a:pt x="1442485" y="1363148"/>
                </a:lnTo>
                <a:lnTo>
                  <a:pt x="0" y="1363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306663" y="5850429"/>
            <a:ext cx="1442485" cy="1363148"/>
          </a:xfrm>
          <a:custGeom>
            <a:avLst/>
            <a:gdLst/>
            <a:ahLst/>
            <a:cxnLst/>
            <a:rect r="r" b="b" t="t" l="l"/>
            <a:pathLst>
              <a:path h="1363148" w="1442485">
                <a:moveTo>
                  <a:pt x="0" y="0"/>
                </a:moveTo>
                <a:lnTo>
                  <a:pt x="1442485" y="0"/>
                </a:lnTo>
                <a:lnTo>
                  <a:pt x="1442485" y="1363149"/>
                </a:lnTo>
                <a:lnTo>
                  <a:pt x="0" y="136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568293" y="4374731"/>
            <a:ext cx="2217046" cy="221704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606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Check if load balancers are healthy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5785338" y="5483254"/>
            <a:ext cx="393602" cy="0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2269190" y="3351251"/>
            <a:ext cx="614934" cy="803359"/>
          </a:xfrm>
          <a:custGeom>
            <a:avLst/>
            <a:gdLst/>
            <a:ahLst/>
            <a:cxnLst/>
            <a:rect r="r" b="b" t="t" l="l"/>
            <a:pathLst>
              <a:path h="803359" w="614934">
                <a:moveTo>
                  <a:pt x="0" y="0"/>
                </a:moveTo>
                <a:lnTo>
                  <a:pt x="614935" y="0"/>
                </a:lnTo>
                <a:lnTo>
                  <a:pt x="614935" y="803358"/>
                </a:lnTo>
                <a:lnTo>
                  <a:pt x="0" y="803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180625" y="5143500"/>
            <a:ext cx="614934" cy="803359"/>
          </a:xfrm>
          <a:custGeom>
            <a:avLst/>
            <a:gdLst/>
            <a:ahLst/>
            <a:cxnLst/>
            <a:rect r="r" b="b" t="t" l="l"/>
            <a:pathLst>
              <a:path h="803359" w="614934">
                <a:moveTo>
                  <a:pt x="0" y="0"/>
                </a:moveTo>
                <a:lnTo>
                  <a:pt x="614934" y="0"/>
                </a:lnTo>
                <a:lnTo>
                  <a:pt x="614934" y="803359"/>
                </a:lnTo>
                <a:lnTo>
                  <a:pt x="0" y="803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269190" y="6644626"/>
            <a:ext cx="614934" cy="803359"/>
          </a:xfrm>
          <a:custGeom>
            <a:avLst/>
            <a:gdLst/>
            <a:ahLst/>
            <a:cxnLst/>
            <a:rect r="r" b="b" t="t" l="l"/>
            <a:pathLst>
              <a:path h="803359" w="614934">
                <a:moveTo>
                  <a:pt x="0" y="0"/>
                </a:moveTo>
                <a:lnTo>
                  <a:pt x="614935" y="0"/>
                </a:lnTo>
                <a:lnTo>
                  <a:pt x="614935" y="803358"/>
                </a:lnTo>
                <a:lnTo>
                  <a:pt x="0" y="803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>
            <a:off x="2269190" y="3752930"/>
            <a:ext cx="1786762" cy="734351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7" id="27"/>
          <p:cNvGrpSpPr/>
          <p:nvPr/>
        </p:nvGrpSpPr>
        <p:grpSpPr>
          <a:xfrm rot="0">
            <a:off x="373073" y="44878"/>
            <a:ext cx="7365759" cy="2287754"/>
            <a:chOff x="0" y="0"/>
            <a:chExt cx="9821012" cy="3050338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9525"/>
              <a:ext cx="9821012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b="true">
                  <a:solidFill>
                    <a:srgbClr val="01003B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Architecture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427615"/>
              <a:ext cx="802891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883898" y="5483254"/>
            <a:ext cx="1337607" cy="0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 flipV="true">
            <a:off x="2269190" y="6532003"/>
            <a:ext cx="1786762" cy="681574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2" id="32"/>
          <p:cNvGrpSpPr/>
          <p:nvPr/>
        </p:nvGrpSpPr>
        <p:grpSpPr>
          <a:xfrm rot="0">
            <a:off x="8293903" y="2902833"/>
            <a:ext cx="1700193" cy="170019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606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Checks server health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293903" y="6194959"/>
            <a:ext cx="1700193" cy="170019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6064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Checks server health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>
            <a:off x="7738831" y="3752930"/>
            <a:ext cx="555072" cy="0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V="true">
            <a:off x="7738831" y="7045055"/>
            <a:ext cx="555072" cy="1250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graphicFrame>
        <p:nvGraphicFramePr>
          <p:cNvPr name="Table 40" id="40"/>
          <p:cNvGraphicFramePr>
            <a:graphicFrameLocks noGrp="true"/>
          </p:cNvGraphicFramePr>
          <p:nvPr/>
        </p:nvGraphicFramePr>
        <p:xfrm>
          <a:off x="11594297" y="1304554"/>
          <a:ext cx="2307102" cy="3419304"/>
        </p:xfrm>
        <a:graphic>
          <a:graphicData uri="http://schemas.openxmlformats.org/drawingml/2006/table">
            <a:tbl>
              <a:tblPr/>
              <a:tblGrid>
                <a:gridCol w="642310"/>
              </a:tblGrid>
              <a:tr h="7969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4"/>
                        </a:lnSpc>
                        <a:defRPr/>
                      </a:pPr>
                      <a:r>
                        <a:rPr lang="en-US" sz="173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Round Robin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88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4"/>
                        </a:lnSpc>
                        <a:defRPr/>
                      </a:pPr>
                      <a:r>
                        <a:rPr lang="en-US" sz="173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Least Connections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29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4"/>
                        </a:lnSpc>
                        <a:defRPr/>
                      </a:pPr>
                      <a:r>
                        <a:rPr lang="en-US" sz="173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Response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5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4"/>
                        </a:lnSpc>
                        <a:defRPr/>
                      </a:pPr>
                      <a:r>
                        <a:rPr lang="en-US" sz="173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CPU Utilization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1" id="41"/>
          <p:cNvGrpSpPr/>
          <p:nvPr/>
        </p:nvGrpSpPr>
        <p:grpSpPr>
          <a:xfrm rot="0">
            <a:off x="3221505" y="1393894"/>
            <a:ext cx="2916186" cy="2428387"/>
            <a:chOff x="0" y="0"/>
            <a:chExt cx="3888248" cy="3237850"/>
          </a:xfrm>
        </p:grpSpPr>
        <p:sp>
          <p:nvSpPr>
            <p:cNvPr name="Freeform 42" id="42"/>
            <p:cNvSpPr/>
            <p:nvPr/>
          </p:nvSpPr>
          <p:spPr>
            <a:xfrm flipH="true" flipV="false" rot="0">
              <a:off x="0" y="0"/>
              <a:ext cx="3888248" cy="3237850"/>
            </a:xfrm>
            <a:custGeom>
              <a:avLst/>
              <a:gdLst/>
              <a:ahLst/>
              <a:cxnLst/>
              <a:rect r="r" b="b" t="t" l="l"/>
              <a:pathLst>
                <a:path h="3237850" w="3888248">
                  <a:moveTo>
                    <a:pt x="3888248" y="0"/>
                  </a:moveTo>
                  <a:lnTo>
                    <a:pt x="0" y="0"/>
                  </a:lnTo>
                  <a:lnTo>
                    <a:pt x="0" y="3237850"/>
                  </a:lnTo>
                  <a:lnTo>
                    <a:pt x="3888248" y="3237850"/>
                  </a:lnTo>
                  <a:lnTo>
                    <a:pt x="3888248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692807" y="539427"/>
              <a:ext cx="2495214" cy="1933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5"/>
                </a:lnSpc>
              </a:pPr>
              <a:r>
                <a:rPr lang="en-US" sz="2103" b="true">
                  <a:solidFill>
                    <a:srgbClr val="382A3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If both lb’s are healthy / 2nd one is down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6312677" y="2330086"/>
            <a:ext cx="1871411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lb-1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640924" y="8380983"/>
            <a:ext cx="1214918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lb-2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312677" y="8858194"/>
            <a:ext cx="1871411" cy="80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3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 balancers(2)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3741110" y="7213578"/>
            <a:ext cx="2396581" cy="1995698"/>
            <a:chOff x="0" y="0"/>
            <a:chExt cx="3195441" cy="2660931"/>
          </a:xfrm>
        </p:grpSpPr>
        <p:sp>
          <p:nvSpPr>
            <p:cNvPr name="Freeform 48" id="48"/>
            <p:cNvSpPr/>
            <p:nvPr/>
          </p:nvSpPr>
          <p:spPr>
            <a:xfrm flipH="true" flipV="true" rot="0">
              <a:off x="0" y="0"/>
              <a:ext cx="3195441" cy="2660931"/>
            </a:xfrm>
            <a:custGeom>
              <a:avLst/>
              <a:gdLst/>
              <a:ahLst/>
              <a:cxnLst/>
              <a:rect r="r" b="b" t="t" l="l"/>
              <a:pathLst>
                <a:path h="2660931" w="3195441">
                  <a:moveTo>
                    <a:pt x="3195441" y="2660931"/>
                  </a:moveTo>
                  <a:lnTo>
                    <a:pt x="0" y="2660931"/>
                  </a:lnTo>
                  <a:lnTo>
                    <a:pt x="0" y="0"/>
                  </a:lnTo>
                  <a:lnTo>
                    <a:pt x="3195441" y="0"/>
                  </a:lnTo>
                  <a:lnTo>
                    <a:pt x="3195441" y="2660931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 rot="0">
              <a:off x="555543" y="638615"/>
              <a:ext cx="2170094" cy="1441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5"/>
                </a:lnSpc>
              </a:pPr>
              <a:r>
                <a:rPr lang="en-US" sz="2103" b="true">
                  <a:solidFill>
                    <a:srgbClr val="382A3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If lb-1 is down &amp; lb-2 is healthy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0" y="8012257"/>
            <a:ext cx="2978069" cy="109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21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</a:t>
            </a:r>
          </a:p>
          <a:p>
            <a:pPr algn="ctr">
              <a:lnSpc>
                <a:spcPts val="2945"/>
              </a:lnSpc>
            </a:pPr>
            <a:r>
              <a:rPr lang="en-US" sz="21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(interacting with any application)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092200" y="9886894"/>
            <a:ext cx="1871411" cy="39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3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576657" y="4114636"/>
            <a:ext cx="1214918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370610" y="5445154"/>
            <a:ext cx="1214918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488092" y="6840933"/>
            <a:ext cx="1214918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852352" y="6612799"/>
            <a:ext cx="1654491" cy="60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4"/>
              </a:lnSpc>
            </a:pPr>
            <a:r>
              <a:rPr lang="en-US" sz="1739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Front-end js script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6663387" y="2664631"/>
            <a:ext cx="1871411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s-2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6663387" y="4061859"/>
            <a:ext cx="1871411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s-3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6663387" y="5525361"/>
            <a:ext cx="1871411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s-4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663387" y="6912394"/>
            <a:ext cx="1871411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s-5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7190824" y="8204081"/>
            <a:ext cx="952322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s-6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6731279" y="8533174"/>
            <a:ext cx="1871411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s-7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6663387" y="1240520"/>
            <a:ext cx="1871411" cy="37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s-1</a:t>
            </a:r>
          </a:p>
        </p:txBody>
      </p:sp>
      <p:sp>
        <p:nvSpPr>
          <p:cNvPr name="AutoShape 63" id="63"/>
          <p:cNvSpPr/>
          <p:nvPr/>
        </p:nvSpPr>
        <p:spPr>
          <a:xfrm flipV="true">
            <a:off x="9994097" y="3014206"/>
            <a:ext cx="1600200" cy="738724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4" id="64"/>
          <p:cNvSpPr/>
          <p:nvPr/>
        </p:nvSpPr>
        <p:spPr>
          <a:xfrm flipH="true" flipV="false" rot="0">
            <a:off x="9331120" y="1651058"/>
            <a:ext cx="1769154" cy="1473222"/>
          </a:xfrm>
          <a:custGeom>
            <a:avLst/>
            <a:gdLst/>
            <a:ahLst/>
            <a:cxnLst/>
            <a:rect r="r" b="b" t="t" l="l"/>
            <a:pathLst>
              <a:path h="1473222" w="1769154">
                <a:moveTo>
                  <a:pt x="1769154" y="0"/>
                </a:moveTo>
                <a:lnTo>
                  <a:pt x="0" y="0"/>
                </a:lnTo>
                <a:lnTo>
                  <a:pt x="0" y="1473222"/>
                </a:lnTo>
                <a:lnTo>
                  <a:pt x="1769154" y="1473222"/>
                </a:lnTo>
                <a:lnTo>
                  <a:pt x="176915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9331120" y="1924053"/>
            <a:ext cx="1871411" cy="61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8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Choose </a:t>
            </a:r>
          </a:p>
          <a:p>
            <a:pPr algn="ctr">
              <a:lnSpc>
                <a:spcPts val="2525"/>
              </a:lnSpc>
            </a:pPr>
            <a:r>
              <a:rPr lang="en-US" sz="18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</a:t>
            </a:r>
          </a:p>
        </p:txBody>
      </p:sp>
      <p:graphicFrame>
        <p:nvGraphicFramePr>
          <p:cNvPr name="Table 66" id="66"/>
          <p:cNvGraphicFramePr>
            <a:graphicFrameLocks noGrp="true"/>
          </p:cNvGraphicFramePr>
          <p:nvPr/>
        </p:nvGraphicFramePr>
        <p:xfrm>
          <a:off x="11594297" y="5574209"/>
          <a:ext cx="2307102" cy="3416947"/>
        </p:xfrm>
        <a:graphic>
          <a:graphicData uri="http://schemas.openxmlformats.org/drawingml/2006/table">
            <a:tbl>
              <a:tblPr/>
              <a:tblGrid>
                <a:gridCol w="642310"/>
              </a:tblGrid>
              <a:tr h="7969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4"/>
                        </a:lnSpc>
                        <a:defRPr/>
                      </a:pPr>
                      <a:r>
                        <a:rPr lang="en-US" sz="173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Round Robin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88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4"/>
                        </a:lnSpc>
                        <a:defRPr/>
                      </a:pPr>
                      <a:r>
                        <a:rPr lang="en-US" sz="173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Least Connections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5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4"/>
                        </a:lnSpc>
                        <a:defRPr/>
                      </a:pPr>
                      <a:r>
                        <a:rPr lang="en-US" sz="173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Response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5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4"/>
                        </a:lnSpc>
                        <a:defRPr/>
                      </a:pPr>
                      <a:r>
                        <a:rPr lang="en-US" sz="173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CPU Utilization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67" id="67"/>
          <p:cNvSpPr/>
          <p:nvPr/>
        </p:nvSpPr>
        <p:spPr>
          <a:xfrm>
            <a:off x="10023722" y="7029009"/>
            <a:ext cx="1570574" cy="253674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8" id="68"/>
          <p:cNvGrpSpPr/>
          <p:nvPr/>
        </p:nvGrpSpPr>
        <p:grpSpPr>
          <a:xfrm rot="0">
            <a:off x="9934026" y="7213578"/>
            <a:ext cx="1871411" cy="1113375"/>
            <a:chOff x="0" y="0"/>
            <a:chExt cx="2495214" cy="1484500"/>
          </a:xfrm>
        </p:grpSpPr>
        <p:sp>
          <p:nvSpPr>
            <p:cNvPr name="Freeform 69" id="69"/>
            <p:cNvSpPr/>
            <p:nvPr/>
          </p:nvSpPr>
          <p:spPr>
            <a:xfrm flipH="false" flipV="true" rot="0">
              <a:off x="356259" y="0"/>
              <a:ext cx="1782697" cy="1484500"/>
            </a:xfrm>
            <a:custGeom>
              <a:avLst/>
              <a:gdLst/>
              <a:ahLst/>
              <a:cxnLst/>
              <a:rect r="r" b="b" t="t" l="l"/>
              <a:pathLst>
                <a:path h="1484500" w="1782697">
                  <a:moveTo>
                    <a:pt x="0" y="1484500"/>
                  </a:moveTo>
                  <a:lnTo>
                    <a:pt x="1782697" y="1484500"/>
                  </a:lnTo>
                  <a:lnTo>
                    <a:pt x="1782697" y="0"/>
                  </a:lnTo>
                  <a:lnTo>
                    <a:pt x="0" y="0"/>
                  </a:lnTo>
                  <a:lnTo>
                    <a:pt x="0" y="148450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0" id="70"/>
            <p:cNvSpPr txBox="true"/>
            <p:nvPr/>
          </p:nvSpPr>
          <p:spPr>
            <a:xfrm rot="0">
              <a:off x="0" y="325122"/>
              <a:ext cx="2495214" cy="68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5"/>
                </a:lnSpc>
              </a:pPr>
              <a:r>
                <a:rPr lang="en-US" sz="1503" b="true">
                  <a:solidFill>
                    <a:srgbClr val="382A3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Choose </a:t>
              </a:r>
            </a:p>
            <a:p>
              <a:pPr algn="ctr">
                <a:lnSpc>
                  <a:spcPts val="2105"/>
                </a:lnSpc>
              </a:pPr>
              <a:r>
                <a:rPr lang="en-US" sz="1503" b="true">
                  <a:solidFill>
                    <a:srgbClr val="382A3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Algorithm</a:t>
              </a:r>
            </a:p>
          </p:txBody>
        </p:sp>
      </p:grpSp>
      <p:sp>
        <p:nvSpPr>
          <p:cNvPr name="TextBox 71" id="71"/>
          <p:cNvSpPr txBox="true"/>
          <p:nvPr/>
        </p:nvSpPr>
        <p:spPr>
          <a:xfrm rot="0">
            <a:off x="11812142" y="9055469"/>
            <a:ext cx="1871411" cy="39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303" b="true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Algorithms</a:t>
            </a:r>
          </a:p>
        </p:txBody>
      </p:sp>
      <p:sp>
        <p:nvSpPr>
          <p:cNvPr name="AutoShape 72" id="72"/>
          <p:cNvSpPr/>
          <p:nvPr/>
        </p:nvSpPr>
        <p:spPr>
          <a:xfrm flipV="true">
            <a:off x="13901398" y="931591"/>
            <a:ext cx="2405265" cy="2192689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3" id="73"/>
          <p:cNvSpPr/>
          <p:nvPr/>
        </p:nvSpPr>
        <p:spPr>
          <a:xfrm flipV="true">
            <a:off x="13901398" y="2608087"/>
            <a:ext cx="2405265" cy="406119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4" id="74"/>
          <p:cNvSpPr/>
          <p:nvPr/>
        </p:nvSpPr>
        <p:spPr>
          <a:xfrm>
            <a:off x="13901398" y="3014206"/>
            <a:ext cx="2405265" cy="738724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5" id="75"/>
          <p:cNvSpPr/>
          <p:nvPr/>
        </p:nvSpPr>
        <p:spPr>
          <a:xfrm>
            <a:off x="13901398" y="3014206"/>
            <a:ext cx="2405265" cy="2154649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6" id="76"/>
          <p:cNvSpPr/>
          <p:nvPr/>
        </p:nvSpPr>
        <p:spPr>
          <a:xfrm>
            <a:off x="13901398" y="3014206"/>
            <a:ext cx="2405265" cy="3517798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7" id="77"/>
          <p:cNvSpPr/>
          <p:nvPr/>
        </p:nvSpPr>
        <p:spPr>
          <a:xfrm>
            <a:off x="13901398" y="3014206"/>
            <a:ext cx="2405265" cy="4880946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8" id="78"/>
          <p:cNvSpPr/>
          <p:nvPr/>
        </p:nvSpPr>
        <p:spPr>
          <a:xfrm>
            <a:off x="13901398" y="3014206"/>
            <a:ext cx="2405265" cy="6244094"/>
          </a:xfrm>
          <a:prstGeom prst="line">
            <a:avLst/>
          </a:prstGeom>
          <a:ln cap="flat" w="38100">
            <a:solidFill>
              <a:srgbClr val="5A606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9" id="79"/>
          <p:cNvSpPr txBox="true"/>
          <p:nvPr/>
        </p:nvSpPr>
        <p:spPr>
          <a:xfrm rot="0">
            <a:off x="13931778" y="9158875"/>
            <a:ext cx="2160423" cy="95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91239" indent="-145620" lvl="1">
              <a:lnSpc>
                <a:spcPts val="1888"/>
              </a:lnSpc>
              <a:buAutoNum type="arabicPeriod" startAt="1"/>
            </a:pPr>
            <a:r>
              <a:rPr lang="en-US" b="true" sz="1348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s-1 to s5 are primary servers</a:t>
            </a:r>
          </a:p>
          <a:p>
            <a:pPr algn="ctr" marL="291239" indent="-145620" lvl="1">
              <a:lnSpc>
                <a:spcPts val="1888"/>
              </a:lnSpc>
              <a:buAutoNum type="arabicPeriod" startAt="1"/>
            </a:pPr>
            <a:r>
              <a:rPr lang="en-US" b="true" sz="1348">
                <a:solidFill>
                  <a:srgbClr val="382A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S-6, 7 are scalable servers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545590"/>
            <a:ext cx="6165111" cy="1669634"/>
            <a:chOff x="0" y="0"/>
            <a:chExt cx="8220148" cy="222617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8220148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E0E6E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ALGORITHMS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03455"/>
              <a:ext cx="645557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Implementation of algorithms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6154" y="3992074"/>
            <a:ext cx="15793146" cy="395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9"/>
              </a:lnSpc>
            </a:pPr>
            <a:r>
              <a:rPr lang="en-US" sz="3735" spc="22" b="true">
                <a:solidFill>
                  <a:srgbClr val="F8F8F8"/>
                </a:solidFill>
                <a:latin typeface="Arimo Bold"/>
                <a:ea typeface="Arimo Bold"/>
                <a:cs typeface="Arimo Bold"/>
                <a:sym typeface="Arimo Bold"/>
              </a:rPr>
              <a:t>We used several algorithms in this such as:</a:t>
            </a:r>
          </a:p>
          <a:p>
            <a:pPr algn="l">
              <a:lnSpc>
                <a:spcPts val="5229"/>
              </a:lnSpc>
            </a:pPr>
          </a:p>
          <a:p>
            <a:pPr algn="l" marL="806510" indent="-403255" lvl="1">
              <a:lnSpc>
                <a:spcPts val="5229"/>
              </a:lnSpc>
              <a:buFont typeface="Arial"/>
              <a:buChar char="•"/>
            </a:pPr>
            <a:r>
              <a:rPr lang="en-US" sz="3735" spc="22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Round Robin</a:t>
            </a:r>
          </a:p>
          <a:p>
            <a:pPr algn="l" marL="806510" indent="-403255" lvl="1">
              <a:lnSpc>
                <a:spcPts val="5229"/>
              </a:lnSpc>
              <a:buFont typeface="Arial"/>
              <a:buChar char="•"/>
            </a:pPr>
            <a:r>
              <a:rPr lang="en-US" sz="3735" spc="22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Least Connections</a:t>
            </a:r>
          </a:p>
          <a:p>
            <a:pPr algn="l" marL="806510" indent="-403255" lvl="1">
              <a:lnSpc>
                <a:spcPts val="5229"/>
              </a:lnSpc>
              <a:buFont typeface="Arial"/>
              <a:buChar char="•"/>
            </a:pPr>
            <a:r>
              <a:rPr lang="en-US" sz="3735" spc="22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Least Response time</a:t>
            </a:r>
          </a:p>
          <a:p>
            <a:pPr algn="l" marL="806510" indent="-403255" lvl="1">
              <a:lnSpc>
                <a:spcPts val="5229"/>
              </a:lnSpc>
              <a:buFont typeface="Arial"/>
              <a:buChar char="•"/>
            </a:pPr>
            <a:r>
              <a:rPr lang="en-US" sz="3735" spc="22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Least resource Utilization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2278159" y="8085168"/>
            <a:ext cx="10516879" cy="8489990"/>
          </a:xfrm>
          <a:custGeom>
            <a:avLst/>
            <a:gdLst/>
            <a:ahLst/>
            <a:cxnLst/>
            <a:rect r="r" b="b" t="t" l="l"/>
            <a:pathLst>
              <a:path h="8489990" w="10516879">
                <a:moveTo>
                  <a:pt x="0" y="0"/>
                </a:moveTo>
                <a:lnTo>
                  <a:pt x="10516880" y="0"/>
                </a:lnTo>
                <a:lnTo>
                  <a:pt x="10516880" y="8489990"/>
                </a:lnTo>
                <a:lnTo>
                  <a:pt x="0" y="848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59446">
            <a:off x="12746766" y="-4772218"/>
            <a:ext cx="8282036" cy="6685862"/>
          </a:xfrm>
          <a:custGeom>
            <a:avLst/>
            <a:gdLst/>
            <a:ahLst/>
            <a:cxnLst/>
            <a:rect r="r" b="b" t="t" l="l"/>
            <a:pathLst>
              <a:path h="6685862" w="8282036">
                <a:moveTo>
                  <a:pt x="0" y="0"/>
                </a:moveTo>
                <a:lnTo>
                  <a:pt x="8282036" y="0"/>
                </a:lnTo>
                <a:lnTo>
                  <a:pt x="8282036" y="6685862"/>
                </a:lnTo>
                <a:lnTo>
                  <a:pt x="0" y="668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92467" y="5237971"/>
            <a:ext cx="9966833" cy="3742171"/>
          </a:xfrm>
          <a:custGeom>
            <a:avLst/>
            <a:gdLst/>
            <a:ahLst/>
            <a:cxnLst/>
            <a:rect r="r" b="b" t="t" l="l"/>
            <a:pathLst>
              <a:path h="3742171" w="9966833">
                <a:moveTo>
                  <a:pt x="0" y="0"/>
                </a:moveTo>
                <a:lnTo>
                  <a:pt x="9966833" y="0"/>
                </a:lnTo>
                <a:lnTo>
                  <a:pt x="9966833" y="3742171"/>
                </a:lnTo>
                <a:lnTo>
                  <a:pt x="0" y="3742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35" r="0" b="-81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36065"/>
            <a:ext cx="616511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Round Robin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33894"/>
            <a:ext cx="48416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 of algorithms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64161"/>
            <a:ext cx="15793146" cy="124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535" spc="21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Distributes requests sequentially to each server </a:t>
            </a:r>
            <a:r>
              <a:rPr lang="en-US" sz="3535" spc="21" u="sng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in a circular order</a:t>
            </a:r>
            <a:r>
              <a:rPr lang="en-US" sz="3535" spc="21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, ensuring an even load across all servers.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50758"/>
            <a:ext cx="616511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b="true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Output: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0890" y="585500"/>
            <a:ext cx="3936580" cy="513630"/>
            <a:chOff x="0" y="0"/>
            <a:chExt cx="5248774" cy="684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1104" cy="684840"/>
            </a:xfrm>
            <a:custGeom>
              <a:avLst/>
              <a:gdLst/>
              <a:ahLst/>
              <a:cxnLst/>
              <a:rect r="r" b="b" t="t" l="l"/>
              <a:pathLst>
                <a:path h="684840" w="681104">
                  <a:moveTo>
                    <a:pt x="0" y="0"/>
                  </a:moveTo>
                  <a:lnTo>
                    <a:pt x="681104" y="0"/>
                  </a:lnTo>
                  <a:lnTo>
                    <a:pt x="681104" y="684840"/>
                  </a:lnTo>
                  <a:lnTo>
                    <a:pt x="0" y="68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922378" y="-53975"/>
              <a:ext cx="4326396" cy="64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1"/>
                </a:lnSpc>
                <a:spcBef>
                  <a:spcPct val="0"/>
                </a:spcBef>
              </a:pPr>
              <a:r>
                <a:rPr lang="en-US" sz="2701">
                  <a:solidFill>
                    <a:srgbClr val="F8F8F8"/>
                  </a:solidFill>
                  <a:latin typeface="Retropix"/>
                  <a:ea typeface="Retropix"/>
                  <a:cs typeface="Retropix"/>
                  <a:sym typeface="Retropix"/>
                </a:rPr>
                <a:t>Group - 9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DAGTDpbqTf8</dc:identifier>
  <dcterms:modified xsi:type="dcterms:W3CDTF">2011-08-01T06:04:30Z</dcterms:modified>
  <cp:revision>1</cp:revision>
  <dc:title>Cloud Computing</dc:title>
</cp:coreProperties>
</file>